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notesMasterIdLst>
    <p:notesMasterId r:id="rId12"/>
  </p:notesMasterIdLst>
  <p:sldIdLst>
    <p:sldId id="256" r:id="rId3"/>
    <p:sldId id="328" r:id="rId4"/>
    <p:sldId id="336" r:id="rId5"/>
    <p:sldId id="337" r:id="rId6"/>
    <p:sldId id="257" r:id="rId7"/>
    <p:sldId id="378" r:id="rId8"/>
    <p:sldId id="379" r:id="rId9"/>
    <p:sldId id="380" r:id="rId10"/>
    <p:sldId id="324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927B"/>
    <a:srgbClr val="1080FF"/>
    <a:srgbClr val="007FFF"/>
    <a:srgbClr val="0883FF"/>
    <a:srgbClr val="80B7FF"/>
    <a:srgbClr val="CDC0B2"/>
    <a:srgbClr val="AF9A85"/>
    <a:srgbClr val="967757"/>
    <a:srgbClr val="ADD8E6"/>
    <a:srgbClr val="FFA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C69452-7CC5-42ED-ABE5-3D4209F16523}" v="128" dt="2021-01-20T08:06:08.706"/>
    <p1510:client id="{07C88D2C-52B8-B218-66DB-C34F79B4CDC2}" v="10" dt="2021-01-13T08:47:12.612"/>
    <p1510:client id="{13D70107-917C-32A3-F4A5-96B55AAEE7BA}" v="60" dt="2021-01-21T06:42:17.040"/>
    <p1510:client id="{14A1BF80-1BC4-70A0-F479-F053C43DCDDC}" v="817" dt="2021-03-17T01:06:47.400"/>
    <p1510:client id="{1A96C12B-3258-BF23-80F8-6C3BDA73435D}" v="601" dt="2021-05-12T07:49:56.570"/>
    <p1510:client id="{27248FC2-FA29-C00A-559F-EEB7972616E0}" v="1402" dt="2021-01-12T09:25:44.338"/>
    <p1510:client id="{275F59FB-5892-2A4D-349A-769CE4CB95ED}" v="689" dt="2021-04-29T02:46:34.294"/>
    <p1510:client id="{2B9AC29F-60B9-0000-9A45-33FA0DBFE6B7}" v="110" dt="2021-04-28T08:09:01.935"/>
    <p1510:client id="{2FD2D4AC-6414-4A58-42D8-7CCFE4B92E8E}" v="119" dt="2020-12-22T08:06:00.683"/>
    <p1510:client id="{37BD7103-05CE-8F65-DC89-0051F4A00ECC}" v="328" dt="2020-12-30T09:07:47.721"/>
    <p1510:client id="{3C9A9974-1EE6-9496-333F-F0B356A1D7A6}" v="950" dt="2021-01-15T10:28:17.080"/>
    <p1510:client id="{3E083E90-629C-3E8B-B588-C37D2448DA0C}" v="1720" dt="2021-01-20T07:07:57.198"/>
    <p1510:client id="{4C26B19F-B0B4-0000-620C-A06F7D9AC3AC}" v="1" dt="2021-03-05T02:29:44.120"/>
    <p1510:client id="{5475225E-B9AA-D39B-9CCC-58B2F4ED025A}" v="850" dt="2021-01-04T06:29:47.246"/>
    <p1510:client id="{6C87C29F-8022-0000-9A45-35525E18BC60}" v="378" dt="2021-04-28T02:56:15.991"/>
    <p1510:client id="{7266CB7D-0F5D-C38C-02CA-E1D11B71B5C4}" v="1755" dt="2021-03-08T08:54:59.965"/>
    <p1510:client id="{7A760100-DED5-4C22-7146-C4F98627C9FB}" v="206" dt="2021-01-25T06:29:10.023"/>
    <p1510:client id="{7CCF826C-1367-D0C6-AE72-F374365A731C}" v="448" dt="2021-03-04T02:19:30.849"/>
    <p1510:client id="{817EEE7D-227E-ECFB-173F-741D9956034B}" v="1607" dt="2021-01-06T02:05:38.669"/>
    <p1510:client id="{8329398E-435C-C2FC-7D16-A14275DA5CBE}" v="127" dt="2021-04-16T01:45:24.475"/>
    <p1510:client id="{8B37D8A9-D0A0-BAE9-6060-C135400A167D}" v="605" dt="2021-05-07T08:55:16.904"/>
    <p1510:client id="{8CEC7540-DDBE-D295-D86F-A3AAEABD0562}" v="6" dt="2021-01-07T05:41:39.712"/>
    <p1510:client id="{9006BE9F-400D-0000-936A-7084E89D8299}" v="297" dt="2021-04-14T03:18:41.281"/>
    <p1510:client id="{91584592-B438-8B80-73B8-995A77285AD0}" v="302" dt="2021-04-09T08:56:28.959"/>
    <p1510:client id="{93C995E8-FC19-884B-23BB-AE90FA3BE977}" v="31" dt="2021-01-14T06:13:34.841"/>
    <p1510:client id="{9A0C01F4-96B0-6A58-4E36-2A3714B90D25}" v="333" dt="2021-04-28T07:40:03.912"/>
    <p1510:client id="{9BDFBF4D-6F83-A5CB-9729-C66565B937C4}" v="13" dt="2021-01-21T07:19:25.663"/>
    <p1510:client id="{AD219388-4482-BEF8-E537-44021FADDF51}" v="55" dt="2020-12-23T02:12:56.010"/>
    <p1510:client id="{B4724716-5812-FDA2-9E20-3B4CB8AE2F11}" v="860" dt="2020-12-21T09:31:56.181"/>
    <p1510:client id="{B57ECB54-FBFF-DE44-3D15-FAD586EDD4A7}" v="2" dt="2021-01-22T08:31:24.758"/>
    <p1510:client id="{B80C0B68-35AD-DC8E-3C81-E606681D9D71}" v="69" dt="2021-01-27T05:30:56.287"/>
    <p1510:client id="{C81D5152-FE70-1A25-8427-2D696EE07B36}" v="526" dt="2021-03-03T09:11:18.848"/>
    <p1510:client id="{DC75FE4E-7B28-D3BE-D8D4-C381FC411B53}" v="251" dt="2021-01-13T07:16:06.870"/>
    <p1510:client id="{E49D331D-958F-7A56-624F-06E987B9BEF2}" v="451" dt="2021-01-07T01:17:16.667"/>
    <p1510:client id="{E5D2B186-EFC2-EB51-128E-53CBB100369E}" v="654" dt="2020-12-23T06:11:09.452"/>
    <p1510:client id="{ED0C5664-949F-9807-A908-33D5C50421F6}" v="1335" dt="2021-04-15T03:42:09.0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commentAuthors" Target="commentAuthors.xml"/><Relationship Id="rId18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C15646-734E-44A5-9381-9E9DB2DACA57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F2FAC3-DA03-4697-8064-66BB174322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443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b="0" i="0" u="none" strike="noStrike" baseline="0">
                <a:latin typeface="NimbusRomNo9L-Regu"/>
              </a:rPr>
              <a:t>https://doi.org/10.5194/acp-20-2277-2020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2FAC3-DA03-4697-8064-66BB174322D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562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1714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dirty="0"/>
              <a:t>https://doi.org/10.1016/j.scitotenv.2020.139986</a:t>
            </a:r>
            <a:endParaRPr lang="en-US">
              <a:ea typeface="等线" panose="020F0502020204030204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2FAC3-DA03-4697-8064-66BB174322D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581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1714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dirty="0"/>
              <a:t>https://doi.org/10.1016/j.scitotenv.2020.139986</a:t>
            </a:r>
            <a:endParaRPr lang="en-US">
              <a:ea typeface="等线" panose="020F0502020204030204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2FAC3-DA03-4697-8064-66BB174322D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291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1714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dirty="0"/>
              <a:t>https://doi.org/10.1016/j.scitotenv.2020.139986</a:t>
            </a:r>
            <a:endParaRPr lang="en-US">
              <a:ea typeface="等线" panose="020F0502020204030204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2FAC3-DA03-4697-8064-66BB174322D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2893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1714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dirty="0"/>
              <a:t>https://doi.org/10.1016/j.scitotenv.2020.138897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2FAC3-DA03-4697-8064-66BB174322D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576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65125B-DCBA-496E-B4FF-ACAC163FB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83752D7-E07B-419E-ACF3-D5E806658E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0B7ECE-5132-4E73-91F3-62F693A66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5DE13-6BE7-476C-84D6-2EEA706B3A7C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FCE16B-5202-48D3-B888-DE69DB5AF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D273D7-6FEC-4BF7-855F-D0D90CF5F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530E-EFB2-40C9-B92F-69F4BAFEFA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0811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D51974-3730-4FCB-9B5E-A5E3A4D82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AFB0B55-183F-44C3-8C7D-52F4775519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520E3D-8451-4977-BAB2-716397A7C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5DE13-6BE7-476C-84D6-2EEA706B3A7C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1CFB9-B1C9-4F15-9874-6570D13A9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A4C82E-87D7-49EB-A7B3-3F230024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530E-EFB2-40C9-B92F-69F4BAFEFA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806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FCB9F20-F03C-4878-8DB9-9923D31CF2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948C9F0-B430-49DF-A99A-496930F703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E070FA-23BE-48F9-9649-5EDCB1EE2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5DE13-6BE7-476C-84D6-2EEA706B3A7C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DBEECE-F418-44F3-AE4E-9A63C749D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C18544-BD5F-4A17-BCEC-5E9B3BAE8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530E-EFB2-40C9-B92F-69F4BAFEFA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4231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FB4C7C-119E-44AB-8852-57F969BA1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F60CE4F-9CC6-41E7-8443-C4A0B8F746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973194-5C5F-42C7-AA39-A6B3E65AD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46DA3-4783-4933-9A38-013A3C485152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FDFC8F-CB97-45AE-AA8C-DB1BDD18F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CDF987-5C87-4FB1-B889-E7E3FA52C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F6610-020D-4C9F-B385-A40819E14E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0629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CEC52D-8BC7-4E00-A7A6-18DDAA65B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1AFA6E-FCCF-4EF9-9AC8-8E0255488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755CA6-CD69-4222-A8EC-7856A353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46DA3-4783-4933-9A38-013A3C485152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4BF1B6-D54A-48AF-95E9-99DB00AFF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D1EBAF-BABD-4634-9952-BBB167567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F6610-020D-4C9F-B385-A40819E14E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140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61FAA9-5C79-4C7E-A2BF-31D5F5256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3A4E2D-9281-4FCD-8DB0-01C976E44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ED6085-3D3E-488C-AF7A-A761CC002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46DA3-4783-4933-9A38-013A3C485152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A4885C-4CE7-4604-B4D9-1CEB4911C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81E374-65BA-4ACF-8D72-CBD4F49BB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F6610-020D-4C9F-B385-A40819E14E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821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A947E0-17AD-4E56-AB21-BFABEB1AE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77CA32-76C4-4CFA-86D7-DB4A74592F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A3ADB02-6423-4ED1-8BF6-58EEFA5F9A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5E8377-AD22-4E37-AB5E-7E84CAC3B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46DA3-4783-4933-9A38-013A3C485152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DC1707-CC32-4366-9181-8F362E9E3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62EC3A8-8368-4B60-9BA8-733496B56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F6610-020D-4C9F-B385-A40819E14E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0317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464DE7-C43A-4CEA-B36C-9EC951080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800B23-4B51-4886-A10B-238E79A9E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8824F9-4BD8-4827-BA3E-8A68D6257A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C809DE4-3DA5-4E68-9A73-A3ED291877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C9E7703-F173-4C69-9F3C-AF6223AC63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6DBE9DC-FDBB-45CC-B6E4-682E18A15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46DA3-4783-4933-9A38-013A3C485152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60A6C46-312C-4E82-B311-9F6D9AE61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AABE844-04EE-46EA-A8C3-F8529CF8D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F6610-020D-4C9F-B385-A40819E14E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993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BD474F-E7F7-4209-8F74-DEB126EE3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E941262-3AA1-45F6-B33E-02C6EF83E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46DA3-4783-4933-9A38-013A3C485152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9C58CFF-6177-4013-BAD3-688C3951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332A9D7-6BE4-4E15-AD8A-C533D40FF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F6610-020D-4C9F-B385-A40819E14E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9487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53E50C9-E5CA-471F-8E4C-C1DE6F020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46DA3-4783-4933-9A38-013A3C485152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73D90BB-9D07-4827-AD84-06BAD30FE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59C89E-473D-4D1C-8FBE-08EEFA734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F6610-020D-4C9F-B385-A40819E14E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881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0F246A-0EFA-4EEE-B79B-643CD674A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57A4D7-22B2-49F2-B01C-DA8B29564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1829317-C73A-4477-8805-C5ABE8690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F03517-E2C9-4E26-9161-AF8D46A4F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46DA3-4783-4933-9A38-013A3C485152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5956BA-8270-4733-A38C-198B84401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3DF2404-53B6-43AD-956D-ACC22E2E8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F6610-020D-4C9F-B385-A40819E14E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258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9B8F52-7881-46FE-A38B-746031554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9F4E3B-42E3-43C4-9EB8-46B2EAF1B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9B48B6-07EF-41DA-A9BA-D66453EBB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5DE13-6BE7-476C-84D6-2EEA706B3A7C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A930F3-7B46-441A-B5FD-EB8CF3148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62E824-0CDF-4FE1-AB60-DFE77536A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530E-EFB2-40C9-B92F-69F4BAFEFA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4428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E9F270-5E03-4BAD-87C6-BD6E75652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AC29E0F-A11D-4BD0-9844-2F52D57E77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519D23F-BD37-43F1-81F2-CC5996895C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84354B-7664-4D09-BB5A-AC6B0D92E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46DA3-4783-4933-9A38-013A3C485152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B45FB44-C8ED-4F17-A50B-692E453FE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39ABB8-EA1C-4791-81EC-56C65C576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F6610-020D-4C9F-B385-A40819E14E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6092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B076C5-B80B-43DF-AE08-C26A9135C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0556CEA-C531-4120-AB03-0B47442B7E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57116D-2301-44A7-8F5A-4989B33EC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46DA3-4783-4933-9A38-013A3C485152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73EA75-5AD4-4B3A-A180-50F5AB9D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BB98C1-8646-4CC9-A5FE-08E543314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F6610-020D-4C9F-B385-A40819E14E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31268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F5A3BCC-03B3-4A11-ADC6-09761309AB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CC3F19B-533C-40FB-AED4-81A09EEFA2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B060EE-AA7B-4A39-8711-619D498A1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46DA3-4783-4933-9A38-013A3C485152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720EFC-61FA-4943-A2E2-3C2569AAC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DE2D45-3782-4AF8-B485-8C924E211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F6610-020D-4C9F-B385-A40819E14E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619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3FEE8A-49B0-4D14-82FB-8AF2CE46A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59C1AC-CE9F-436B-B60C-87347740C5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87812E-9C0F-43DD-A3AB-7074E36F8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5DE13-6BE7-476C-84D6-2EEA706B3A7C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EC8D4E-BAB8-435A-B9DA-CBF507AB8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532E46-1A65-4791-B86D-0549CBA93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530E-EFB2-40C9-B92F-69F4BAFEFA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965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8756FE-21B9-421C-B56B-5A1293D97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511FBD-EEE8-42B2-8E07-CEB4E41A4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5065C1-E12F-4A1D-8713-59F2141EB8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4F3DB9-8E8B-4E46-A70C-9789F2D78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5DE13-6BE7-476C-84D6-2EEA706B3A7C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4E6ADD7-1F2A-46E4-BFAD-A5F7408BC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8119EE-1819-4CB5-AFA4-3D40147E1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530E-EFB2-40C9-B92F-69F4BAFEFA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831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488BD9-4635-4D23-845A-99B5F83C6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C9E8A9-DED4-49C7-AD1E-A43D1C242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ECC273D-BFBB-4A30-B320-783EEA4EB5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DE33F94-EF01-4176-A5C6-E75B2DCF64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68FE866-9AE4-4223-97BB-5DD762B378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119CB17-F382-4272-B304-DF7158F0F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5DE13-6BE7-476C-84D6-2EEA706B3A7C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C805A50-C4D5-42B5-B1A8-4A2D315E6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D2614CE-2504-4971-BFF0-4710090A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530E-EFB2-40C9-B92F-69F4BAFEFA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658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F9BFCA-68A4-47DC-96D0-4963CAF8E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FCAF24B-82D4-4026-BED8-D0D41F8AA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5DE13-6BE7-476C-84D6-2EEA706B3A7C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BAA9E9-CAB1-452C-B467-94A36B7E1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663E58F-4CAF-4B8C-8964-68BB1A0D5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530E-EFB2-40C9-B92F-69F4BAFEFA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86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5AB6D70-AAA1-4766-A1F5-285827482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5DE13-6BE7-476C-84D6-2EEA706B3A7C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87D54B3-E34F-4BBD-9289-9B4C7CDFA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5C0B467-BC91-4514-9516-FCE9A18D6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530E-EFB2-40C9-B92F-69F4BAFEFA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172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77FF3A-34EF-485D-9CEA-260CB850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E47A76-B764-4E6A-BFE0-E3C54F1FD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E54977A-C788-4151-9D21-4D360E284F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F50905-4EBC-45C4-BE43-2B52F9EEE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5DE13-6BE7-476C-84D6-2EEA706B3A7C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6D1C446-ADF9-47CB-8C32-5424C6B11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1B688F5-5966-41DD-8CD1-84285CEF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530E-EFB2-40C9-B92F-69F4BAFEFA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303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73707F-253B-48C2-82FE-FCB443F5A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6228F9E-8D02-4AD3-BB3B-5C9F6A6054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889E6B-1AB4-4EEA-B2C1-DF71E40817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76B67B-9789-4A8D-829D-9BDE15C3D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5DE13-6BE7-476C-84D6-2EEA706B3A7C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50C6600-0CCF-43FB-95EC-76FC4E697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840058-FF4A-4498-A10F-FFFA3647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530E-EFB2-40C9-B92F-69F4BAFEFA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534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62B1F12-F9C7-4F21-8667-69F528F8B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AA13F4-139F-47D4-B3ED-08C1405D2C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41F9DA-9961-42F0-BFE5-12BA917516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5DE13-6BE7-476C-84D6-2EEA706B3A7C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71C93B-0019-4CF3-8CEC-58066F5E4B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84D773-13DD-486C-AE54-7578A2242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B530E-EFB2-40C9-B92F-69F4BAFEFA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69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8874CA2-8BBB-4A42-94C2-F3B3F62AD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24069D-DFE6-411C-B90E-AE4A28AAE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17C3F6-9F80-4283-8546-363B3DBDA6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46DA3-4783-4933-9A38-013A3C485152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F4816D-541E-4DC6-89E4-C1A06531E0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D539C7-1D18-40E3-8783-60CC29964E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F6610-020D-4C9F-B385-A40819E14E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695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3A5C46-BCC9-4E1D-AF55-A3ABCF0EB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187" y="1122363"/>
            <a:ext cx="10690758" cy="2387600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NH3 over USA, India and China</a:t>
            </a:r>
            <a:endParaRPr lang="en-US" altLang="zh-CN">
              <a:ea typeface="等线 Light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DCCE4AD-6B3D-40A7-BC92-383B04ECF2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err="1">
                <a:ea typeface="等线"/>
              </a:rPr>
              <a:t>Zhenqi</a:t>
            </a:r>
            <a:r>
              <a:rPr lang="en-US" altLang="zh-CN">
                <a:ea typeface="等线"/>
              </a:rPr>
              <a:t> Luo	2021.5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812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397406-9E80-4914-81E6-1A9808529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等线 Light"/>
              </a:rPr>
              <a:t>Progress &amp; Plan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0925F4-A0FD-4DDF-A113-AA3ED71A0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450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>
                <a:ea typeface="+mn-lt"/>
                <a:cs typeface="+mn-lt"/>
              </a:rPr>
              <a:t>1. </a:t>
            </a:r>
            <a:r>
              <a:rPr lang="en-US">
                <a:ea typeface="+mn-lt"/>
                <a:cs typeface="+mn-lt"/>
              </a:rPr>
              <a:t>Compare with other studies</a:t>
            </a:r>
          </a:p>
          <a:p>
            <a:pPr lvl="1"/>
            <a:r>
              <a:rPr lang="en-US">
                <a:ea typeface="等线"/>
                <a:cs typeface="+mn-lt"/>
              </a:rPr>
              <a:t>US</a:t>
            </a:r>
            <a:endParaRPr lang="en-US" dirty="0">
              <a:ea typeface="等线"/>
              <a:cs typeface="+mn-lt"/>
            </a:endParaRPr>
          </a:p>
          <a:p>
            <a:r>
              <a:rPr lang="en-US" altLang="zh-CN">
                <a:ea typeface="等线"/>
                <a:cs typeface="+mn-lt"/>
              </a:rPr>
              <a:t>2. Compare with independent dataset</a:t>
            </a:r>
            <a:endParaRPr lang="en-US" altLang="zh-CN" dirty="0">
              <a:ea typeface="等线" panose="02010600030101010101" pitchFamily="2" charset="-122"/>
              <a:cs typeface="+mn-lt"/>
            </a:endParaRPr>
          </a:p>
          <a:p>
            <a:pPr lvl="1"/>
            <a:r>
              <a:rPr lang="en-US" altLang="zh-CN">
                <a:ea typeface="等线"/>
                <a:cs typeface="+mn-lt"/>
              </a:rPr>
              <a:t>FAOSTAT</a:t>
            </a:r>
            <a:endParaRPr lang="en-US" altLang="zh-CN" dirty="0">
              <a:ea typeface="等线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54549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291CC7-09DF-461A-98F6-E763E3EF1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69" y="-1031"/>
            <a:ext cx="10515600" cy="1325563"/>
          </a:xfrm>
        </p:spPr>
        <p:txBody>
          <a:bodyPr/>
          <a:lstStyle/>
          <a:p>
            <a:r>
              <a:rPr lang="zh-CN">
                <a:ea typeface="+mj-lt"/>
                <a:cs typeface="+mj-lt"/>
              </a:rPr>
              <a:t>Analysis </a:t>
            </a:r>
            <a:endParaRPr lang="zh-CN" altLang="en-US">
              <a:ea typeface="等线 Light"/>
            </a:endParaRPr>
          </a:p>
        </p:txBody>
      </p:sp>
      <p:pic>
        <p:nvPicPr>
          <p:cNvPr id="4" name="图片 4" descr="图示&#10;&#10;已自动生成说明">
            <a:extLst>
              <a:ext uri="{FF2B5EF4-FFF2-40B4-BE49-F238E27FC236}">
                <a16:creationId xmlns:a16="http://schemas.microsoft.com/office/drawing/2014/main" id="{D6B94322-0DDC-40DE-AD2D-B22E43151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651" y="984193"/>
            <a:ext cx="6501740" cy="3222666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EE7F9F7-1A6C-4396-8AF9-DD1B0F8E3680}"/>
              </a:ext>
            </a:extLst>
          </p:cNvPr>
          <p:cNvSpPr txBox="1"/>
          <p:nvPr/>
        </p:nvSpPr>
        <p:spPr>
          <a:xfrm>
            <a:off x="3168711" y="614975"/>
            <a:ext cx="298492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>
                <a:ea typeface="等线"/>
              </a:rPr>
              <a:t>(</a:t>
            </a:r>
            <a:r>
              <a:rPr lang="en-US">
                <a:ea typeface="+mn-lt"/>
                <a:cs typeface="+mn-lt"/>
              </a:rPr>
              <a:t>Chen</a:t>
            </a:r>
            <a:r>
              <a:rPr lang="en-US" b="1" dirty="0">
                <a:ea typeface="+mn-lt"/>
                <a:cs typeface="+mn-lt"/>
              </a:rPr>
              <a:t> </a:t>
            </a:r>
            <a:r>
              <a:rPr lang="en-US" altLang="zh-CN">
                <a:ea typeface="+mn-lt"/>
                <a:cs typeface="+mn-lt"/>
              </a:rPr>
              <a:t>et al</a:t>
            </a:r>
            <a:r>
              <a:rPr lang="en-US" altLang="zh-CN">
                <a:ea typeface="等线"/>
              </a:rPr>
              <a:t>., 2021) </a:t>
            </a:r>
            <a:endParaRPr lang="en-US" altLang="zh-CN" i="1">
              <a:ea typeface="+mn-lt"/>
              <a:cs typeface="+mn-lt"/>
            </a:endParaRPr>
          </a:p>
        </p:txBody>
      </p:sp>
      <p:pic>
        <p:nvPicPr>
          <p:cNvPr id="13" name="图片 13" descr="图示&#10;&#10;已自动生成说明">
            <a:extLst>
              <a:ext uri="{FF2B5EF4-FFF2-40B4-BE49-F238E27FC236}">
                <a16:creationId xmlns:a16="http://schemas.microsoft.com/office/drawing/2014/main" id="{2652A14A-2299-4067-9DFF-8603BC0F8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699" y="-4213"/>
            <a:ext cx="2743200" cy="1383985"/>
          </a:xfrm>
          <a:prstGeom prst="rect">
            <a:avLst/>
          </a:prstGeom>
        </p:spPr>
      </p:pic>
      <p:pic>
        <p:nvPicPr>
          <p:cNvPr id="14" name="图片 14" descr="图示&#10;&#10;已自动生成说明">
            <a:extLst>
              <a:ext uri="{FF2B5EF4-FFF2-40B4-BE49-F238E27FC236}">
                <a16:creationId xmlns:a16="http://schemas.microsoft.com/office/drawing/2014/main" id="{8488865A-1B0C-4985-A44D-9170A9663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699" y="1371345"/>
            <a:ext cx="2743200" cy="1383985"/>
          </a:xfrm>
          <a:prstGeom prst="rect">
            <a:avLst/>
          </a:prstGeom>
        </p:spPr>
      </p:pic>
      <p:pic>
        <p:nvPicPr>
          <p:cNvPr id="15" name="图片 15" descr="图示&#10;&#10;已自动生成说明">
            <a:extLst>
              <a:ext uri="{FF2B5EF4-FFF2-40B4-BE49-F238E27FC236}">
                <a16:creationId xmlns:a16="http://schemas.microsoft.com/office/drawing/2014/main" id="{E700B1D7-120E-4D5D-B11F-915CF1F4F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5700" y="2792841"/>
            <a:ext cx="2921330" cy="1371276"/>
          </a:xfrm>
          <a:prstGeom prst="rect">
            <a:avLst/>
          </a:prstGeom>
        </p:spPr>
      </p:pic>
      <p:pic>
        <p:nvPicPr>
          <p:cNvPr id="16" name="图片 16" descr="图示&#10;&#10;已自动生成说明">
            <a:extLst>
              <a:ext uri="{FF2B5EF4-FFF2-40B4-BE49-F238E27FC236}">
                <a16:creationId xmlns:a16="http://schemas.microsoft.com/office/drawing/2014/main" id="{319DE7DB-2B3C-4D85-B996-383589AAC2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4945" y="-4213"/>
            <a:ext cx="2743200" cy="1383985"/>
          </a:xfrm>
          <a:prstGeom prst="rect">
            <a:avLst/>
          </a:prstGeom>
        </p:spPr>
      </p:pic>
      <p:pic>
        <p:nvPicPr>
          <p:cNvPr id="17" name="图片 17" descr="图示&#10;&#10;已自动生成说明">
            <a:extLst>
              <a:ext uri="{FF2B5EF4-FFF2-40B4-BE49-F238E27FC236}">
                <a16:creationId xmlns:a16="http://schemas.microsoft.com/office/drawing/2014/main" id="{0A256F47-918F-43FE-80DD-CA6F7AB6A5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4945" y="1371345"/>
            <a:ext cx="2743200" cy="1383985"/>
          </a:xfrm>
          <a:prstGeom prst="rect">
            <a:avLst/>
          </a:prstGeom>
        </p:spPr>
      </p:pic>
      <p:pic>
        <p:nvPicPr>
          <p:cNvPr id="18" name="图片 18" descr="图示&#10;&#10;已自动生成说明">
            <a:extLst>
              <a:ext uri="{FF2B5EF4-FFF2-40B4-BE49-F238E27FC236}">
                <a16:creationId xmlns:a16="http://schemas.microsoft.com/office/drawing/2014/main" id="{E3102F89-7200-4649-B145-F59F02DC01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4945" y="2796383"/>
            <a:ext cx="2743200" cy="1383985"/>
          </a:xfrm>
          <a:prstGeom prst="rect">
            <a:avLst/>
          </a:prstGeom>
        </p:spPr>
      </p:pic>
      <p:graphicFrame>
        <p:nvGraphicFramePr>
          <p:cNvPr id="19" name="表格 19">
            <a:extLst>
              <a:ext uri="{FF2B5EF4-FFF2-40B4-BE49-F238E27FC236}">
                <a16:creationId xmlns:a16="http://schemas.microsoft.com/office/drawing/2014/main" id="{CD4D6504-0F3E-4740-AA8E-FC1B372657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642428"/>
              </p:ext>
            </p:extLst>
          </p:nvPr>
        </p:nvGraphicFramePr>
        <p:xfrm>
          <a:off x="22564" y="4235493"/>
          <a:ext cx="8168639" cy="2595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6628">
                  <a:extLst>
                    <a:ext uri="{9D8B030D-6E8A-4147-A177-3AD203B41FA5}">
                      <a16:colId xmlns:a16="http://schemas.microsoft.com/office/drawing/2014/main" val="2702093624"/>
                    </a:ext>
                  </a:extLst>
                </a:gridCol>
                <a:gridCol w="1667691">
                  <a:extLst>
                    <a:ext uri="{9D8B030D-6E8A-4147-A177-3AD203B41FA5}">
                      <a16:colId xmlns:a16="http://schemas.microsoft.com/office/drawing/2014/main" val="1047446447"/>
                    </a:ext>
                  </a:extLst>
                </a:gridCol>
                <a:gridCol w="2042160">
                  <a:extLst>
                    <a:ext uri="{9D8B030D-6E8A-4147-A177-3AD203B41FA5}">
                      <a16:colId xmlns:a16="http://schemas.microsoft.com/office/drawing/2014/main" val="2673307845"/>
                    </a:ext>
                  </a:extLst>
                </a:gridCol>
                <a:gridCol w="2042160">
                  <a:extLst>
                    <a:ext uri="{9D8B030D-6E8A-4147-A177-3AD203B41FA5}">
                      <a16:colId xmlns:a16="http://schemas.microsoft.com/office/drawing/2014/main" val="1970208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/>
                        <a:t>(Gg)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2011.4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2011.7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2011.10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770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/>
                        <a:t>2011 NEI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462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475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304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404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等线"/>
                          <a:ea typeface="等线"/>
                        </a:rPr>
                        <a:t>Chen</a:t>
                      </a:r>
                      <a:r>
                        <a:rPr lang="en-US" sz="1800" b="1" i="0" u="none" strike="noStrike" noProof="0" dirty="0">
                          <a:latin typeface="等线"/>
                          <a:ea typeface="等线"/>
                        </a:rPr>
                        <a:t> </a:t>
                      </a:r>
                      <a:r>
                        <a:rPr lang="en-US" sz="1800" b="0" i="0" u="none" strike="noStrike" noProof="0">
                          <a:latin typeface="等线"/>
                          <a:ea typeface="等线"/>
                        </a:rPr>
                        <a:t>et al optimized</a:t>
                      </a:r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CN" altLang="en-US"/>
                        <a:t>623</a:t>
                      </a:r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CN" altLang="en-US"/>
                        <a:t>564</a:t>
                      </a:r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CN" altLang="en-US"/>
                        <a:t>335</a:t>
                      </a:r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83534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zh-CN" sz="1800" b="0" i="0" u="none" strike="noStrike" noProof="0">
                          <a:latin typeface="等线"/>
                          <a:ea typeface="等线"/>
                        </a:rPr>
                        <a:t>increase</a:t>
                      </a:r>
                      <a:endParaRPr lang="en-US" altLang="zh-CN" sz="1800" b="0" i="0" u="none" strike="noStrike" noProof="0" dirty="0">
                        <a:latin typeface="等线"/>
                        <a:ea typeface="等线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CN" altLang="en-US"/>
                        <a:t>35%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CN" altLang="en-US"/>
                        <a:t>19%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CN" altLang="en-US"/>
                        <a:t>10%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09755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zh-CN" sz="1800" b="0" i="0" u="none" strike="noStrike" noProof="0">
                          <a:latin typeface="等线"/>
                          <a:ea typeface="等线"/>
                        </a:rPr>
                        <a:t>GEOS-Chem</a:t>
                      </a:r>
                      <a:endParaRPr lang="en-US" altLang="zh-CN" sz="1800" b="0" i="0" u="none" strike="noStrike" noProof="0" dirty="0">
                        <a:latin typeface="等线"/>
                        <a:ea typeface="等线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CN" altLang="en-US"/>
                        <a:t>572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CN" altLang="en-US"/>
                        <a:t>682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CN" altLang="en-US"/>
                        <a:t>395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29351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zh-CN" sz="1800" b="0" i="0" u="none" strike="noStrike" noProof="0">
                          <a:latin typeface="等线"/>
                          <a:ea typeface="等线"/>
                        </a:rPr>
                        <a:t>Our study</a:t>
                      </a:r>
                      <a:endParaRPr lang="en-US" altLang="zh-CN" sz="1800" b="0" i="0" u="none" strike="noStrike" noProof="0" dirty="0">
                        <a:latin typeface="等线"/>
                        <a:ea typeface="等线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CN" altLang="en-US"/>
                        <a:t>684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CN" altLang="en-US"/>
                        <a:t>707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CN" altLang="en-US"/>
                        <a:t>395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825531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等线"/>
                        </a:rPr>
                        <a:t>increase</a:t>
                      </a:r>
                      <a:endParaRPr lang="en-US" sz="1800" b="0" i="0" u="none" strike="noStrike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CN" altLang="en-US"/>
                        <a:t>20%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CN" altLang="en-US"/>
                        <a:t>4%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CN" altLang="en-US"/>
                        <a:t>0%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057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2760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F9D220-FCFF-45BD-84E7-72F07B327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等线 Light"/>
              </a:rPr>
              <a:t>litreature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C82602-9006-4CC6-9552-5D8801A38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8747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8FDD1D-4F79-4585-9639-34E95ABD7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9481"/>
            <a:ext cx="12194537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Atmospheric NH3 over India, 2008-2016</a:t>
            </a:r>
            <a:endParaRPr lang="zh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7AFF32-5E80-48B0-A530-2F3203783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42108"/>
            <a:ext cx="12195538" cy="6012420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r>
              <a:rPr lang="en-US" dirty="0">
                <a:latin typeface="等线 Light"/>
                <a:ea typeface="等线 Light"/>
              </a:rPr>
              <a:t>source</a:t>
            </a:r>
            <a:endParaRPr lang="zh-CN" altLang="en-US" dirty="0">
              <a:ea typeface="等线"/>
            </a:endParaRPr>
          </a:p>
          <a:p>
            <a:pPr lvl="1"/>
            <a:r>
              <a:rPr lang="en-US" dirty="0">
                <a:ea typeface="等线"/>
              </a:rPr>
              <a:t>agricultural activities——</a:t>
            </a:r>
            <a:r>
              <a:rPr lang="en-US">
                <a:solidFill>
                  <a:srgbClr val="FF0000"/>
                </a:solidFill>
                <a:ea typeface="等线"/>
              </a:rPr>
              <a:t>major source (80% in Asia)</a:t>
            </a:r>
            <a:endParaRPr lang="en-US">
              <a:solidFill>
                <a:srgbClr val="FF0000"/>
              </a:solidFill>
              <a:ea typeface="+mn-lt"/>
              <a:cs typeface="+mn-lt"/>
            </a:endParaRPr>
          </a:p>
          <a:p>
            <a:pPr lvl="2"/>
            <a:r>
              <a:rPr lang="en-US" dirty="0">
                <a:ea typeface="+mn-lt"/>
                <a:cs typeface="+mn-lt"/>
              </a:rPr>
              <a:t>animal husbandry</a:t>
            </a:r>
            <a:endParaRPr lang="en-US" dirty="0">
              <a:ea typeface="等线"/>
            </a:endParaRPr>
          </a:p>
          <a:p>
            <a:pPr lvl="2"/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nitrogenous fertilizers</a:t>
            </a:r>
            <a:endParaRPr lang="en-US" dirty="0">
              <a:solidFill>
                <a:srgbClr val="FF0000"/>
              </a:solidFill>
              <a:ea typeface="等线"/>
            </a:endParaRPr>
          </a:p>
          <a:p>
            <a:pPr lvl="2"/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manure management</a:t>
            </a:r>
          </a:p>
          <a:p>
            <a:pPr lvl="2"/>
            <a:r>
              <a:rPr lang="en-US" dirty="0">
                <a:ea typeface="+mn-lt"/>
                <a:cs typeface="+mn-lt"/>
              </a:rPr>
              <a:t>soil and water management practices</a:t>
            </a:r>
            <a:endParaRPr lang="en-US" dirty="0">
              <a:ea typeface="等线"/>
            </a:endParaRPr>
          </a:p>
          <a:p>
            <a:pPr lvl="1"/>
            <a:r>
              <a:rPr lang="en-US" dirty="0">
                <a:ea typeface="等线"/>
              </a:rPr>
              <a:t>biomass burning——</a:t>
            </a:r>
            <a:r>
              <a:rPr lang="en-US" dirty="0">
                <a:ea typeface="+mn-lt"/>
                <a:cs typeface="+mn-lt"/>
              </a:rPr>
              <a:t>the second-largest contributor (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13-16%</a:t>
            </a:r>
            <a:r>
              <a:rPr lang="en-US" dirty="0">
                <a:ea typeface="+mn-lt"/>
                <a:cs typeface="+mn-lt"/>
              </a:rPr>
              <a:t>)</a:t>
            </a:r>
            <a:endParaRPr lang="en-US" dirty="0">
              <a:ea typeface="等线"/>
            </a:endParaRPr>
          </a:p>
          <a:p>
            <a:r>
              <a:rPr lang="en-US" dirty="0">
                <a:ea typeface="+mn-lt"/>
                <a:cs typeface="+mn-lt"/>
              </a:rPr>
              <a:t>space instruments</a:t>
            </a:r>
          </a:p>
          <a:p>
            <a:pPr lvl="1"/>
            <a:r>
              <a:rPr lang="en-US" dirty="0">
                <a:ea typeface="+mn-lt"/>
                <a:cs typeface="+mn-lt"/>
              </a:rPr>
              <a:t>AIRS——2002~</a:t>
            </a:r>
          </a:p>
          <a:p>
            <a:pPr lvl="1"/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IASI——2006~</a:t>
            </a:r>
          </a:p>
          <a:p>
            <a:pPr lvl="2"/>
            <a:r>
              <a:rPr lang="en-US" dirty="0">
                <a:ea typeface="+mn-lt"/>
                <a:cs typeface="+mn-lt"/>
              </a:rPr>
              <a:t>ANNI-NH3-v2.2R-I</a:t>
            </a:r>
            <a:endParaRPr lang="en-US" dirty="0">
              <a:solidFill>
                <a:srgbClr val="FF0000"/>
              </a:solidFill>
              <a:ea typeface="+mn-lt"/>
              <a:cs typeface="+mn-lt"/>
            </a:endParaRPr>
          </a:p>
          <a:p>
            <a:pPr lvl="2"/>
            <a:r>
              <a:rPr lang="en-US" dirty="0">
                <a:ea typeface="+mn-lt"/>
                <a:cs typeface="+mn-lt"/>
              </a:rPr>
              <a:t>9.30 AM</a:t>
            </a:r>
          </a:p>
          <a:p>
            <a:pPr lvl="1"/>
            <a:r>
              <a:rPr lang="en-US" dirty="0" err="1">
                <a:ea typeface="+mn-lt"/>
                <a:cs typeface="+mn-lt"/>
              </a:rPr>
              <a:t>CriS</a:t>
            </a:r>
            <a:r>
              <a:rPr lang="en-US" dirty="0">
                <a:ea typeface="+mn-lt"/>
                <a:cs typeface="+mn-lt"/>
              </a:rPr>
              <a:t>——2011~</a:t>
            </a:r>
          </a:p>
          <a:p>
            <a:pPr lvl="1"/>
            <a:r>
              <a:rPr lang="en-US" dirty="0">
                <a:ea typeface="+mn-lt"/>
                <a:cs typeface="+mn-lt"/>
              </a:rPr>
              <a:t>TANSO–FTS——2018~</a:t>
            </a:r>
          </a:p>
          <a:p>
            <a:pPr lvl="1"/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TES——2004~</a:t>
            </a:r>
          </a:p>
          <a:p>
            <a:r>
              <a:rPr lang="en-US" dirty="0">
                <a:ea typeface="+mn-lt"/>
                <a:cs typeface="+mn-lt"/>
              </a:rPr>
              <a:t>Indo-Gangetic Plains (IGP)——NH3 emission hotspot</a:t>
            </a:r>
          </a:p>
          <a:p>
            <a:pPr lvl="1"/>
            <a:r>
              <a:rPr lang="en-US" dirty="0">
                <a:ea typeface="+mn-lt"/>
                <a:cs typeface="+mn-lt"/>
              </a:rPr>
              <a:t>Zaid (March-May, 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MAM</a:t>
            </a:r>
            <a:r>
              <a:rPr lang="en-US" dirty="0">
                <a:ea typeface="+mn-lt"/>
                <a:cs typeface="+mn-lt"/>
              </a:rPr>
              <a:t>)——pre-monsoon</a:t>
            </a:r>
          </a:p>
          <a:p>
            <a:pPr lvl="1"/>
            <a:r>
              <a:rPr lang="en-US" dirty="0">
                <a:ea typeface="+mn-lt"/>
                <a:cs typeface="+mn-lt"/>
              </a:rPr>
              <a:t>Kharif (June–September, 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JJAS</a:t>
            </a:r>
            <a:r>
              <a:rPr lang="en-US" dirty="0">
                <a:ea typeface="+mn-lt"/>
                <a:cs typeface="+mn-lt"/>
              </a:rPr>
              <a:t>)——monsoon</a:t>
            </a:r>
          </a:p>
          <a:p>
            <a:pPr lvl="1"/>
            <a:r>
              <a:rPr lang="en-US" dirty="0">
                <a:ea typeface="+mn-lt"/>
                <a:cs typeface="+mn-lt"/>
              </a:rPr>
              <a:t>Rabi (October–February, 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ONDJF</a:t>
            </a:r>
            <a:r>
              <a:rPr lang="en-US" dirty="0">
                <a:ea typeface="+mn-lt"/>
                <a:cs typeface="+mn-lt"/>
              </a:rPr>
              <a:t>)——post-monsoon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Other data</a:t>
            </a:r>
          </a:p>
          <a:p>
            <a:pPr lvl="1"/>
            <a:r>
              <a:rPr lang="en-US" dirty="0">
                <a:ea typeface="+mn-lt"/>
                <a:cs typeface="+mn-lt"/>
              </a:rPr>
              <a:t>PM——NAMP/CPCB</a:t>
            </a:r>
          </a:p>
          <a:p>
            <a:pPr lvl="1"/>
            <a:r>
              <a:rPr lang="en-US" dirty="0">
                <a:ea typeface="+mn-lt"/>
                <a:cs typeface="+mn-lt"/>
              </a:rPr>
              <a:t>Rainfall——IMD</a:t>
            </a:r>
          </a:p>
          <a:p>
            <a:pPr lvl="1"/>
            <a:r>
              <a:rPr lang="en-US" dirty="0">
                <a:ea typeface="+mn-lt"/>
                <a:cs typeface="+mn-lt"/>
              </a:rPr>
              <a:t>Total fertilizer consumption——the fertilizer association of India</a:t>
            </a:r>
            <a:endParaRPr lang="en-US" dirty="0">
              <a:ea typeface="等线" panose="020F0502020204030204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fire count——MODIS</a:t>
            </a:r>
          </a:p>
          <a:p>
            <a:pPr lvl="1"/>
            <a:r>
              <a:rPr lang="en-US" dirty="0">
                <a:ea typeface="+mn-lt"/>
                <a:cs typeface="+mn-lt"/>
              </a:rPr>
              <a:t>meteorology——ERAI</a:t>
            </a:r>
          </a:p>
          <a:p>
            <a:pPr lvl="1"/>
            <a:r>
              <a:rPr lang="en-US" dirty="0">
                <a:ea typeface="+mn-lt"/>
                <a:cs typeface="+mn-lt"/>
              </a:rPr>
              <a:t>Population——Indian Population Census 2011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8EBC012-78FC-4142-8390-618B6E796861}"/>
              </a:ext>
            </a:extLst>
          </p:cNvPr>
          <p:cNvSpPr txBox="1"/>
          <p:nvPr/>
        </p:nvSpPr>
        <p:spPr>
          <a:xfrm>
            <a:off x="4543457" y="714735"/>
            <a:ext cx="298492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ea typeface="+mn-lt"/>
                <a:cs typeface="+mn-lt"/>
              </a:rPr>
              <a:t>IASI average NH3 distribution over </a:t>
            </a:r>
            <a:r>
              <a:rPr lang="en-US" b="1">
                <a:ea typeface="+mn-lt"/>
                <a:cs typeface="+mn-lt"/>
              </a:rPr>
              <a:t>Asia</a:t>
            </a:r>
            <a:endParaRPr lang="zh-CN" b="1"/>
          </a:p>
          <a:p>
            <a:r>
              <a:rPr lang="en-US" altLang="zh-CN">
                <a:ea typeface="等线"/>
              </a:rPr>
              <a:t>(</a:t>
            </a:r>
            <a:r>
              <a:rPr lang="en-US">
                <a:ea typeface="+mn-lt"/>
                <a:cs typeface="+mn-lt"/>
              </a:rPr>
              <a:t>Van Damme</a:t>
            </a:r>
            <a:r>
              <a:rPr lang="en-US" b="1">
                <a:ea typeface="+mn-lt"/>
                <a:cs typeface="+mn-lt"/>
              </a:rPr>
              <a:t> </a:t>
            </a:r>
            <a:r>
              <a:rPr lang="en-US" altLang="zh-CN">
                <a:ea typeface="+mn-lt"/>
                <a:cs typeface="+mn-lt"/>
              </a:rPr>
              <a:t>et al</a:t>
            </a:r>
            <a:r>
              <a:rPr lang="en-US" altLang="zh-CN">
                <a:ea typeface="等线"/>
              </a:rPr>
              <a:t>., 2018) </a:t>
            </a:r>
            <a:r>
              <a:rPr lang="en-US" altLang="zh-CN" b="1" i="1">
                <a:ea typeface="等线"/>
              </a:rPr>
              <a:t>Nature</a:t>
            </a:r>
            <a:endParaRPr lang="en-US" b="1">
              <a:ea typeface="+mn-lt"/>
              <a:cs typeface="+mn-lt"/>
            </a:endParaRPr>
          </a:p>
        </p:txBody>
      </p:sp>
      <p:pic>
        <p:nvPicPr>
          <p:cNvPr id="4" name="图片 4" descr="地图&#10;&#10;已自动生成说明">
            <a:extLst>
              <a:ext uri="{FF2B5EF4-FFF2-40B4-BE49-F238E27FC236}">
                <a16:creationId xmlns:a16="http://schemas.microsoft.com/office/drawing/2014/main" id="{C0A7A4BD-8226-4D2E-8065-5923C79DF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3743" y="3548743"/>
            <a:ext cx="2928257" cy="2939142"/>
          </a:xfrm>
          <a:prstGeom prst="rect">
            <a:avLst/>
          </a:prstGeom>
        </p:spPr>
      </p:pic>
      <p:pic>
        <p:nvPicPr>
          <p:cNvPr id="5" name="图片 5" descr="地图&#10;&#10;已自动生成说明">
            <a:extLst>
              <a:ext uri="{FF2B5EF4-FFF2-40B4-BE49-F238E27FC236}">
                <a16:creationId xmlns:a16="http://schemas.microsoft.com/office/drawing/2014/main" id="{482420C5-A6DE-46B2-AA43-2FFB34A37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4467" y="685033"/>
            <a:ext cx="4977533" cy="244870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81CFD71-E8D3-43BC-BA08-C4583E3D7FD8}"/>
              </a:ext>
            </a:extLst>
          </p:cNvPr>
          <p:cNvSpPr txBox="1"/>
          <p:nvPr/>
        </p:nvSpPr>
        <p:spPr>
          <a:xfrm>
            <a:off x="9551698" y="6493261"/>
            <a:ext cx="298492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>
                <a:ea typeface="等线"/>
              </a:rPr>
              <a:t>(</a:t>
            </a:r>
            <a:r>
              <a:rPr lang="en-US">
                <a:ea typeface="+mn-lt"/>
                <a:cs typeface="+mn-lt"/>
              </a:rPr>
              <a:t>Kuttippurath</a:t>
            </a:r>
            <a:r>
              <a:rPr lang="en-US" b="1">
                <a:ea typeface="+mn-lt"/>
                <a:cs typeface="+mn-lt"/>
              </a:rPr>
              <a:t> </a:t>
            </a:r>
            <a:r>
              <a:rPr lang="en-US" altLang="zh-CN">
                <a:ea typeface="+mn-lt"/>
                <a:cs typeface="+mn-lt"/>
              </a:rPr>
              <a:t>et al</a:t>
            </a:r>
            <a:r>
              <a:rPr lang="en-US" altLang="zh-CN">
                <a:ea typeface="等线"/>
              </a:rPr>
              <a:t>., 2020) </a:t>
            </a:r>
            <a:endParaRPr lang="en-US" altLang="zh-CN" i="1">
              <a:ea typeface="+mn-lt"/>
              <a:cs typeface="+mn-lt"/>
            </a:endParaRPr>
          </a:p>
        </p:txBody>
      </p:sp>
      <p:pic>
        <p:nvPicPr>
          <p:cNvPr id="6" name="图片 7">
            <a:extLst>
              <a:ext uri="{FF2B5EF4-FFF2-40B4-BE49-F238E27FC236}">
                <a16:creationId xmlns:a16="http://schemas.microsoft.com/office/drawing/2014/main" id="{5D7A98F4-3A85-4054-B739-4862CDBDE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4343" y="3151414"/>
            <a:ext cx="2819400" cy="371202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91E34B2-1C21-44DD-AE6D-B75F9989ED06}"/>
              </a:ext>
            </a:extLst>
          </p:cNvPr>
          <p:cNvSpPr txBox="1"/>
          <p:nvPr/>
        </p:nvSpPr>
        <p:spPr>
          <a:xfrm>
            <a:off x="4400968" y="2503078"/>
            <a:ext cx="2767209" cy="11894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ea typeface="+mn-lt"/>
                <a:cs typeface="+mn-lt"/>
              </a:rPr>
              <a:t>IASI 2008.5.13 distribution over </a:t>
            </a:r>
            <a:r>
              <a:rPr lang="en-US" b="1">
                <a:ea typeface="+mn-lt"/>
                <a:cs typeface="+mn-lt"/>
              </a:rPr>
              <a:t>India and Pakistan</a:t>
            </a:r>
            <a:endParaRPr lang="zh-CN" b="1"/>
          </a:p>
          <a:p>
            <a:r>
              <a:rPr lang="en-US" altLang="zh-CN">
                <a:ea typeface="等线"/>
              </a:rPr>
              <a:t>(</a:t>
            </a:r>
            <a:r>
              <a:rPr lang="en-US">
                <a:ea typeface="+mn-lt"/>
                <a:cs typeface="+mn-lt"/>
              </a:rPr>
              <a:t>Clarisse </a:t>
            </a:r>
            <a:r>
              <a:rPr lang="en-US" altLang="zh-CN">
                <a:ea typeface="+mn-lt"/>
                <a:cs typeface="+mn-lt"/>
              </a:rPr>
              <a:t>et al</a:t>
            </a:r>
            <a:r>
              <a:rPr lang="en-US" altLang="zh-CN">
                <a:ea typeface="等线"/>
              </a:rPr>
              <a:t>., 2009) </a:t>
            </a:r>
            <a:r>
              <a:rPr lang="en-US" altLang="zh-CN" b="1" i="1">
                <a:ea typeface="等线"/>
              </a:rPr>
              <a:t>Nature Geoscience</a:t>
            </a:r>
            <a:endParaRPr lang="en-US" b="1">
              <a:ea typeface="+mn-lt"/>
              <a:cs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10E6CD3-011B-457A-A4E7-2A9964D4C652}"/>
              </a:ext>
            </a:extLst>
          </p:cNvPr>
          <p:cNvSpPr/>
          <p:nvPr/>
        </p:nvSpPr>
        <p:spPr>
          <a:xfrm rot="1860000">
            <a:off x="9820037" y="4368137"/>
            <a:ext cx="1433015" cy="4208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606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8FDD1D-4F79-4585-9639-34E95ABD7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9481"/>
            <a:ext cx="12194537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Atmospheric NH3 over India, 2008-2016</a:t>
            </a:r>
            <a:endParaRPr lang="zh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7AFF32-5E80-48B0-A530-2F3203783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42108"/>
            <a:ext cx="7168613" cy="60124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等线 Light"/>
                <a:ea typeface="等线 Light"/>
              </a:rPr>
              <a:t>Seasonal changes</a:t>
            </a:r>
          </a:p>
          <a:p>
            <a:pPr lvl="1"/>
            <a:r>
              <a:rPr lang="en-US">
                <a:ea typeface="+mn-lt"/>
                <a:cs typeface="+mn-lt"/>
              </a:rPr>
              <a:t>IGP: 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the largest</a:t>
            </a:r>
            <a:r>
              <a:rPr lang="en-US">
                <a:ea typeface="+mn-lt"/>
                <a:cs typeface="+mn-lt"/>
              </a:rPr>
              <a:t> NH3 concentrations</a:t>
            </a:r>
            <a:endParaRPr lang="en-US" dirty="0">
              <a:latin typeface="等线 Light"/>
              <a:ea typeface="等线 Light"/>
              <a:cs typeface="+mn-lt"/>
            </a:endParaRPr>
          </a:p>
          <a:p>
            <a:pPr lvl="1"/>
            <a:r>
              <a:rPr lang="en-US">
                <a:ea typeface="+mn-lt"/>
                <a:cs typeface="+mn-lt"/>
              </a:rPr>
              <a:t>large seasonal variability</a:t>
            </a:r>
          </a:p>
          <a:p>
            <a:pPr lvl="1"/>
            <a:r>
              <a:rPr lang="en-US">
                <a:ea typeface="+mn-lt"/>
                <a:cs typeface="+mn-lt"/>
              </a:rPr>
              <a:t>different agriculture intensive regions</a:t>
            </a:r>
          </a:p>
          <a:p>
            <a:pPr lvl="1"/>
            <a:r>
              <a:rPr lang="en-US">
                <a:ea typeface="+mn-lt"/>
                <a:cs typeface="+mn-lt"/>
              </a:rPr>
              <a:t>fire counts</a:t>
            </a:r>
            <a:endParaRPr lang="en-US" dirty="0">
              <a:ea typeface="+mn-lt"/>
              <a:cs typeface="+mn-lt"/>
            </a:endParaRPr>
          </a:p>
          <a:p>
            <a:pPr lvl="2"/>
            <a:r>
              <a:rPr lang="en-US">
                <a:ea typeface="+mn-lt"/>
                <a:cs typeface="+mn-lt"/>
              </a:rPr>
              <a:t>the northeast regions: in spring</a:t>
            </a:r>
          </a:p>
          <a:p>
            <a:pPr lvl="2"/>
            <a:r>
              <a:rPr lang="en-US">
                <a:ea typeface="+mn-lt"/>
                <a:cs typeface="+mn-lt"/>
              </a:rPr>
              <a:t>IGP: double peak</a:t>
            </a:r>
          </a:p>
          <a:p>
            <a:r>
              <a:rPr lang="en-US">
                <a:latin typeface="等线 Light"/>
                <a:ea typeface="等线 Light"/>
              </a:rPr>
              <a:t>Inter-annual variability</a:t>
            </a:r>
          </a:p>
          <a:p>
            <a:pPr lvl="1"/>
            <a:r>
              <a:rPr lang="en-US">
                <a:latin typeface="等线 Light"/>
                <a:ea typeface="等线 Light"/>
              </a:rPr>
              <a:t>2010: </a:t>
            </a:r>
            <a:r>
              <a:rPr lang="en-US">
                <a:ea typeface="+mn-lt"/>
                <a:cs typeface="+mn-lt"/>
              </a:rPr>
              <a:t>the highest </a:t>
            </a:r>
          </a:p>
          <a:p>
            <a:endParaRPr lang="en-US" dirty="0">
              <a:latin typeface="等线"/>
              <a:ea typeface="等线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1CFD71-E8D3-43BC-BA08-C4583E3D7FD8}"/>
              </a:ext>
            </a:extLst>
          </p:cNvPr>
          <p:cNvSpPr txBox="1"/>
          <p:nvPr/>
        </p:nvSpPr>
        <p:spPr>
          <a:xfrm>
            <a:off x="5298146" y="3945679"/>
            <a:ext cx="298492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>
                <a:ea typeface="等线"/>
              </a:rPr>
              <a:t>(</a:t>
            </a:r>
            <a:r>
              <a:rPr lang="en-US">
                <a:ea typeface="+mn-lt"/>
                <a:cs typeface="+mn-lt"/>
              </a:rPr>
              <a:t>Kuttippurath</a:t>
            </a:r>
            <a:r>
              <a:rPr lang="en-US" b="1">
                <a:ea typeface="+mn-lt"/>
                <a:cs typeface="+mn-lt"/>
              </a:rPr>
              <a:t> </a:t>
            </a:r>
            <a:r>
              <a:rPr lang="en-US" altLang="zh-CN">
                <a:ea typeface="+mn-lt"/>
                <a:cs typeface="+mn-lt"/>
              </a:rPr>
              <a:t>et al</a:t>
            </a:r>
            <a:r>
              <a:rPr lang="en-US" altLang="zh-CN">
                <a:ea typeface="等线"/>
              </a:rPr>
              <a:t>., 2020) </a:t>
            </a:r>
            <a:endParaRPr lang="en-US" altLang="zh-CN" i="1">
              <a:ea typeface="+mn-lt"/>
              <a:cs typeface="+mn-lt"/>
            </a:endParaRPr>
          </a:p>
        </p:txBody>
      </p:sp>
      <p:pic>
        <p:nvPicPr>
          <p:cNvPr id="8" name="图片 8" descr="图表, 表面图&#10;&#10;已自动生成说明">
            <a:extLst>
              <a:ext uri="{FF2B5EF4-FFF2-40B4-BE49-F238E27FC236}">
                <a16:creationId xmlns:a16="http://schemas.microsoft.com/office/drawing/2014/main" id="{34D50066-1CE7-48D4-AF9D-1541D9576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535" y="692289"/>
            <a:ext cx="3709916" cy="3733334"/>
          </a:xfrm>
          <a:prstGeom prst="rect">
            <a:avLst/>
          </a:prstGeom>
        </p:spPr>
      </p:pic>
      <p:pic>
        <p:nvPicPr>
          <p:cNvPr id="9" name="图片 10" descr="图表, 折线图&#10;&#10;已自动生成说明">
            <a:extLst>
              <a:ext uri="{FF2B5EF4-FFF2-40B4-BE49-F238E27FC236}">
                <a16:creationId xmlns:a16="http://schemas.microsoft.com/office/drawing/2014/main" id="{FECA765D-1732-4FEA-B7B6-A2D3B19581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77" t="3096" r="-212" b="190"/>
          <a:stretch/>
        </p:blipFill>
        <p:spPr>
          <a:xfrm>
            <a:off x="8518893" y="4475383"/>
            <a:ext cx="3668575" cy="242676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68E6FF9-1822-43C0-BBE9-C362330BF438}"/>
              </a:ext>
            </a:extLst>
          </p:cNvPr>
          <p:cNvSpPr/>
          <p:nvPr/>
        </p:nvSpPr>
        <p:spPr>
          <a:xfrm rot="1860000">
            <a:off x="10705470" y="1280674"/>
            <a:ext cx="1046329" cy="307075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F317F73-6B19-4F27-A006-55D7367E93FE}"/>
              </a:ext>
            </a:extLst>
          </p:cNvPr>
          <p:cNvSpPr/>
          <p:nvPr/>
        </p:nvSpPr>
        <p:spPr>
          <a:xfrm>
            <a:off x="9175844" y="5644485"/>
            <a:ext cx="602776" cy="614150"/>
          </a:xfrm>
          <a:prstGeom prst="ellipse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370C68C-5899-4152-894A-1412A0ABD6E8}"/>
              </a:ext>
            </a:extLst>
          </p:cNvPr>
          <p:cNvSpPr/>
          <p:nvPr/>
        </p:nvSpPr>
        <p:spPr>
          <a:xfrm>
            <a:off x="9824112" y="6201768"/>
            <a:ext cx="432179" cy="398061"/>
          </a:xfrm>
          <a:prstGeom prst="ellipse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0D736606-1C01-4CA4-878C-132A012B1C9A}"/>
              </a:ext>
            </a:extLst>
          </p:cNvPr>
          <p:cNvSpPr/>
          <p:nvPr/>
        </p:nvSpPr>
        <p:spPr>
          <a:xfrm>
            <a:off x="11223007" y="6258633"/>
            <a:ext cx="432179" cy="398061"/>
          </a:xfrm>
          <a:prstGeom prst="ellipse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301C94F-0DDC-4067-99C3-6024B012B592}"/>
              </a:ext>
            </a:extLst>
          </p:cNvPr>
          <p:cNvGrpSpPr/>
          <p:nvPr/>
        </p:nvGrpSpPr>
        <p:grpSpPr>
          <a:xfrm>
            <a:off x="4550" y="4473050"/>
            <a:ext cx="6617684" cy="2385639"/>
            <a:chOff x="4007893" y="5291916"/>
            <a:chExt cx="4468162" cy="1600893"/>
          </a:xfrm>
        </p:grpSpPr>
        <p:pic>
          <p:nvPicPr>
            <p:cNvPr id="4" name="图片 4" descr="图表, 折线图&#10;&#10;已自动生成说明">
              <a:extLst>
                <a:ext uri="{FF2B5EF4-FFF2-40B4-BE49-F238E27FC236}">
                  <a16:creationId xmlns:a16="http://schemas.microsoft.com/office/drawing/2014/main" id="{E30CCEC0-96DE-4DF5-B0A1-D4BFC08ECF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7410" r="-169" b="-1407"/>
            <a:stretch/>
          </p:blipFill>
          <p:spPr>
            <a:xfrm>
              <a:off x="4007893" y="5369765"/>
              <a:ext cx="4468162" cy="1523044"/>
            </a:xfrm>
            <a:prstGeom prst="rect">
              <a:avLst/>
            </a:prstGeom>
          </p:spPr>
        </p:pic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C8723C74-6776-423E-8953-87361491C97E}"/>
                </a:ext>
              </a:extLst>
            </p:cNvPr>
            <p:cNvSpPr/>
            <p:nvPr/>
          </p:nvSpPr>
          <p:spPr>
            <a:xfrm>
              <a:off x="5161126" y="5291916"/>
              <a:ext cx="432179" cy="1069075"/>
            </a:xfrm>
            <a:prstGeom prst="ellipse">
              <a:avLst/>
            </a:prstGeom>
            <a:noFill/>
            <a:ln w="28575">
              <a:solidFill>
                <a:srgbClr val="00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6810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8FDD1D-4F79-4585-9639-34E95ABD7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9481"/>
            <a:ext cx="12194537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Atmospheric NH3 over India, 2008-2016</a:t>
            </a:r>
            <a:endParaRPr lang="zh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7AFF32-5E80-48B0-A530-2F3203783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42108"/>
            <a:ext cx="7771389" cy="60124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>
                <a:latin typeface="等线 Light"/>
                <a:ea typeface="等线 Light"/>
              </a:rPr>
              <a:t>Impact——JJAS</a:t>
            </a:r>
          </a:p>
          <a:p>
            <a:pPr lvl="1"/>
            <a:r>
              <a:rPr lang="en-US" sz="2800">
                <a:ea typeface="+mn-lt"/>
                <a:cs typeface="+mn-lt"/>
              </a:rPr>
              <a:t>meteorological factors</a:t>
            </a:r>
          </a:p>
          <a:p>
            <a:pPr lvl="2"/>
            <a:r>
              <a:rPr lang="en-US" sz="2800">
                <a:ea typeface="+mn-lt"/>
                <a:cs typeface="+mn-lt"/>
              </a:rPr>
              <a:t>Precipitation</a:t>
            </a:r>
          </a:p>
          <a:p>
            <a:pPr lvl="2"/>
            <a:r>
              <a:rPr lang="en-US" sz="2800">
                <a:ea typeface="+mn-lt"/>
                <a:cs typeface="+mn-lt"/>
              </a:rPr>
              <a:t>Temperature </a:t>
            </a:r>
          </a:p>
          <a:p>
            <a:pPr lvl="1"/>
            <a:r>
              <a:rPr lang="en-US" sz="2800">
                <a:ea typeface="+mn-lt"/>
                <a:cs typeface="+mn-lt"/>
              </a:rPr>
              <a:t>socio-economic factors</a:t>
            </a:r>
          </a:p>
          <a:p>
            <a:pPr lvl="2"/>
            <a:r>
              <a:rPr lang="en-US" sz="2800">
                <a:ea typeface="+mn-lt"/>
                <a:cs typeface="+mn-lt"/>
              </a:rPr>
              <a:t>Fertilizer consumption</a:t>
            </a:r>
          </a:p>
          <a:p>
            <a:r>
              <a:rPr lang="en-US" sz="3200">
                <a:latin typeface="等线 Light"/>
                <a:ea typeface="等线 Light"/>
              </a:rPr>
              <a:t>Trends</a:t>
            </a:r>
            <a:endParaRPr lang="en-US" sz="3200">
              <a:latin typeface="等线"/>
              <a:ea typeface="等线"/>
            </a:endParaRPr>
          </a:p>
          <a:p>
            <a:pPr lvl="1"/>
            <a:r>
              <a:rPr lang="en-US" sz="2800">
                <a:ea typeface="+mn-lt"/>
                <a:cs typeface="+mn-lt"/>
              </a:rPr>
              <a:t>JJAS: insignificant positive </a:t>
            </a:r>
            <a:endParaRPr lang="en-US" sz="2800" dirty="0">
              <a:latin typeface="等线 Light"/>
              <a:ea typeface="等线 Light"/>
              <a:cs typeface="+mn-lt"/>
            </a:endParaRPr>
          </a:p>
          <a:p>
            <a:pPr lvl="1"/>
            <a:r>
              <a:rPr lang="en-US" sz="2800">
                <a:ea typeface="+mn-lt"/>
                <a:cs typeface="+mn-lt"/>
              </a:rPr>
              <a:t>ONDJF: insignificant negative</a:t>
            </a:r>
          </a:p>
          <a:p>
            <a:pPr lvl="1"/>
            <a:r>
              <a:rPr lang="en-US" sz="2800">
                <a:latin typeface="等线"/>
                <a:ea typeface="等线"/>
              </a:rPr>
              <a:t>MAM: </a:t>
            </a:r>
            <a:r>
              <a:rPr lang="en-US" sz="2800">
                <a:ea typeface="+mn-lt"/>
                <a:cs typeface="+mn-lt"/>
              </a:rPr>
              <a:t>significant negative</a:t>
            </a:r>
            <a:endParaRPr lang="en-US" sz="2800" dirty="0">
              <a:ea typeface="+mn-lt"/>
              <a:cs typeface="+mn-lt"/>
            </a:endParaRPr>
          </a:p>
        </p:txBody>
      </p:sp>
      <p:pic>
        <p:nvPicPr>
          <p:cNvPr id="13" name="图片 13" descr="图表, 折线图&#10;&#10;已自动生成说明">
            <a:extLst>
              <a:ext uri="{FF2B5EF4-FFF2-40B4-BE49-F238E27FC236}">
                <a16:creationId xmlns:a16="http://schemas.microsoft.com/office/drawing/2014/main" id="{331E0488-D31C-4818-92E1-FADB4458B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" y="5550833"/>
            <a:ext cx="4392305" cy="1295050"/>
          </a:xfrm>
          <a:prstGeom prst="rect">
            <a:avLst/>
          </a:prstGeom>
        </p:spPr>
      </p:pic>
      <p:pic>
        <p:nvPicPr>
          <p:cNvPr id="14" name="图片 17">
            <a:extLst>
              <a:ext uri="{FF2B5EF4-FFF2-40B4-BE49-F238E27FC236}">
                <a16:creationId xmlns:a16="http://schemas.microsoft.com/office/drawing/2014/main" id="{58289B05-CB92-4069-BA13-6381C41D06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86" t="-81" r="-130" b="180"/>
          <a:stretch/>
        </p:blipFill>
        <p:spPr>
          <a:xfrm>
            <a:off x="6032312" y="685696"/>
            <a:ext cx="6161641" cy="6170487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F0CD0184-DF82-4181-B1CF-B3AA89912B7F}"/>
              </a:ext>
            </a:extLst>
          </p:cNvPr>
          <p:cNvGrpSpPr/>
          <p:nvPr/>
        </p:nvGrpSpPr>
        <p:grpSpPr>
          <a:xfrm>
            <a:off x="9114431" y="844613"/>
            <a:ext cx="3073019" cy="2574955"/>
            <a:chOff x="9023445" y="685389"/>
            <a:chExt cx="3164005" cy="2643195"/>
          </a:xfrm>
        </p:grpSpPr>
        <p:pic>
          <p:nvPicPr>
            <p:cNvPr id="18" name="图片 18">
              <a:extLst>
                <a:ext uri="{FF2B5EF4-FFF2-40B4-BE49-F238E27FC236}">
                  <a16:creationId xmlns:a16="http://schemas.microsoft.com/office/drawing/2014/main" id="{C9B9D5E1-E7D3-4E0D-A82F-229B34797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23445" y="685389"/>
              <a:ext cx="3164005" cy="2382356"/>
            </a:xfrm>
            <a:prstGeom prst="rect">
              <a:avLst/>
            </a:prstGeom>
          </p:spPr>
        </p:pic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6EE03CE9-BB03-471B-A907-D15506425052}"/>
                </a:ext>
              </a:extLst>
            </p:cNvPr>
            <p:cNvSpPr/>
            <p:nvPr/>
          </p:nvSpPr>
          <p:spPr>
            <a:xfrm rot="1860000">
              <a:off x="10295787" y="1485248"/>
              <a:ext cx="890298" cy="1843336"/>
            </a:xfrm>
            <a:prstGeom prst="ellipse">
              <a:avLst/>
            </a:prstGeom>
            <a:noFill/>
            <a:ln w="28575">
              <a:solidFill>
                <a:srgbClr val="007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581CFD71-E8D3-43BC-BA08-C4583E3D7FD8}"/>
              </a:ext>
            </a:extLst>
          </p:cNvPr>
          <p:cNvSpPr txBox="1"/>
          <p:nvPr/>
        </p:nvSpPr>
        <p:spPr>
          <a:xfrm>
            <a:off x="3444324" y="3775082"/>
            <a:ext cx="28257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>
                <a:ea typeface="等线"/>
              </a:rPr>
              <a:t>(</a:t>
            </a:r>
            <a:r>
              <a:rPr lang="en-US">
                <a:ea typeface="+mn-lt"/>
                <a:cs typeface="+mn-lt"/>
              </a:rPr>
              <a:t>Kuttippurath</a:t>
            </a:r>
            <a:r>
              <a:rPr lang="en-US" b="1">
                <a:ea typeface="+mn-lt"/>
                <a:cs typeface="+mn-lt"/>
              </a:rPr>
              <a:t> </a:t>
            </a:r>
            <a:r>
              <a:rPr lang="en-US" altLang="zh-CN">
                <a:ea typeface="+mn-lt"/>
                <a:cs typeface="+mn-lt"/>
              </a:rPr>
              <a:t>et al</a:t>
            </a:r>
            <a:r>
              <a:rPr lang="en-US" altLang="zh-CN">
                <a:ea typeface="等线"/>
              </a:rPr>
              <a:t>., 2020) </a:t>
            </a:r>
            <a:endParaRPr lang="en-US" altLang="zh-CN" i="1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15286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8FDD1D-4F79-4585-9639-34E95ABD7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9481"/>
            <a:ext cx="12194537" cy="1325563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NH3 emission in China</a:t>
            </a:r>
            <a:endParaRPr 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7AFF32-5E80-48B0-A530-2F3203783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42108"/>
            <a:ext cx="9111250" cy="6012420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>
                <a:ea typeface="+mn-lt"/>
                <a:cs typeface="+mn-lt"/>
              </a:rPr>
              <a:t>policies and strategies——eliminate haze and ameliorate air quality</a:t>
            </a:r>
            <a:endParaRPr lang="en-US" dirty="0">
              <a:latin typeface="等线 Light"/>
              <a:ea typeface="等线 Light"/>
              <a:cs typeface="+mn-lt"/>
            </a:endParaRPr>
          </a:p>
          <a:p>
            <a:pPr lvl="1"/>
            <a:r>
              <a:rPr lang="en-US">
                <a:ea typeface="+mn-lt"/>
                <a:cs typeface="+mn-lt"/>
              </a:rPr>
              <a:t>the Blue Sky Protection Campaign </a:t>
            </a:r>
          </a:p>
          <a:p>
            <a:pPr lvl="1"/>
            <a:r>
              <a:rPr lang="en-US">
                <a:ea typeface="+mn-lt"/>
                <a:cs typeface="+mn-lt"/>
              </a:rPr>
              <a:t>the Air Pollution Prevention and Control Action Plan</a:t>
            </a:r>
          </a:p>
          <a:p>
            <a:r>
              <a:rPr lang="en-US">
                <a:ea typeface="等线" panose="020F0502020204030204"/>
              </a:rPr>
              <a:t>Model——</a:t>
            </a:r>
            <a:r>
              <a:rPr lang="en-US">
                <a:ea typeface="+mn-lt"/>
                <a:cs typeface="+mn-lt"/>
              </a:rPr>
              <a:t>coupled human-environment N cycle (CHEN)</a:t>
            </a:r>
          </a:p>
          <a:p>
            <a:pPr lvl="1"/>
            <a:r>
              <a:rPr lang="en-US">
                <a:ea typeface="+mn-lt"/>
                <a:cs typeface="+mn-lt"/>
              </a:rPr>
              <a:t>E = EF × A</a:t>
            </a:r>
          </a:p>
          <a:p>
            <a:pPr lvl="2"/>
            <a:r>
              <a:rPr lang="en-US">
                <a:ea typeface="+mn-lt"/>
                <a:cs typeface="+mn-lt"/>
              </a:rPr>
              <a:t>E: total NH3 emissions</a:t>
            </a:r>
            <a:endParaRPr lang="en-US" dirty="0">
              <a:ea typeface="+mn-lt"/>
              <a:cs typeface="+mn-lt"/>
            </a:endParaRPr>
          </a:p>
          <a:p>
            <a:pPr lvl="2"/>
            <a:r>
              <a:rPr lang="en-US">
                <a:ea typeface="+mn-lt"/>
                <a:cs typeface="+mn-lt"/>
              </a:rPr>
              <a:t>EF: emission factor</a:t>
            </a:r>
          </a:p>
          <a:p>
            <a:pPr lvl="2"/>
            <a:r>
              <a:rPr lang="en-US">
                <a:ea typeface="+mn-lt"/>
                <a:cs typeface="+mn-lt"/>
              </a:rPr>
              <a:t>A: activity data</a:t>
            </a:r>
            <a:endParaRPr lang="en-US" dirty="0">
              <a:ea typeface="+mn-lt"/>
              <a:cs typeface="+mn-lt"/>
            </a:endParaRPr>
          </a:p>
          <a:p>
            <a:r>
              <a:rPr lang="zh-CN" altLang="en-US">
                <a:ea typeface="+mn-lt"/>
                <a:cs typeface="+mn-lt"/>
              </a:rPr>
              <a:t>Data:</a:t>
            </a:r>
          </a:p>
          <a:p>
            <a:pPr lvl="1"/>
            <a:r>
              <a:rPr lang="zh-CN">
                <a:ea typeface="+mn-lt"/>
                <a:cs typeface="+mn-lt"/>
              </a:rPr>
              <a:t>statistical yearbooks</a:t>
            </a:r>
            <a:r>
              <a:rPr lang="zh-CN" altLang="en-US" dirty="0">
                <a:ea typeface="+mn-lt"/>
                <a:cs typeface="+mn-lt"/>
              </a:rPr>
              <a:t> </a:t>
            </a:r>
            <a:r>
              <a:rPr lang="zh-CN">
                <a:ea typeface="+mn-lt"/>
                <a:cs typeface="+mn-lt"/>
              </a:rPr>
              <a:t>and databases</a:t>
            </a:r>
          </a:p>
          <a:p>
            <a:pPr lvl="1"/>
            <a:r>
              <a:rPr lang="zh-CN">
                <a:ea typeface="+mn-lt"/>
                <a:cs typeface="+mn-lt"/>
              </a:rPr>
              <a:t>national resource survey statistics</a:t>
            </a:r>
          </a:p>
          <a:p>
            <a:pPr lvl="1"/>
            <a:r>
              <a:rPr lang="en-US" altLang="zh-CN">
                <a:ea typeface="+mn-lt"/>
                <a:cs typeface="+mn-lt"/>
              </a:rPr>
              <a:t>literature</a:t>
            </a:r>
            <a:endParaRPr lang="zh-CN">
              <a:ea typeface="+mn-lt"/>
              <a:cs typeface="+mn-lt"/>
            </a:endParaRPr>
          </a:p>
          <a:p>
            <a:pPr lvl="1"/>
            <a:r>
              <a:rPr lang="en-US">
                <a:ea typeface="+mn-lt"/>
                <a:cs typeface="+mn-lt"/>
              </a:rPr>
              <a:t>spatial information models</a:t>
            </a:r>
          </a:p>
          <a:p>
            <a:r>
              <a:rPr lang="en-US">
                <a:ea typeface="+mn-lt"/>
                <a:cs typeface="+mn-lt"/>
              </a:rPr>
              <a:t>Temporal evolution</a:t>
            </a:r>
          </a:p>
          <a:p>
            <a:pPr lvl="1"/>
            <a:r>
              <a:rPr lang="en-US">
                <a:ea typeface="+mn-lt"/>
                <a:cs typeface="+mn-lt"/>
              </a:rPr>
              <a:t>Major are high: 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&gt; 80%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>
                <a:ea typeface="+mn-lt"/>
                <a:cs typeface="+mn-lt"/>
              </a:rPr>
              <a:t>Minor proportion are increasing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: 9% -&gt; 19%</a:t>
            </a:r>
            <a:endParaRPr lang="en-US" dirty="0">
              <a:solidFill>
                <a:srgbClr val="FF0000"/>
              </a:solidFill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Spatial variations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>
                <a:ea typeface="+mn-lt"/>
                <a:cs typeface="+mn-lt"/>
              </a:rPr>
              <a:t>agriculture 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>
                <a:ea typeface="+mn-lt"/>
                <a:cs typeface="+mn-lt"/>
              </a:rPr>
              <a:t>nonagriculture</a:t>
            </a:r>
          </a:p>
          <a:p>
            <a:pPr lvl="1"/>
            <a:endParaRPr lang="en-US" dirty="0">
              <a:ea typeface="+mn-lt"/>
              <a:cs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1CFD71-E8D3-43BC-BA08-C4583E3D7FD8}"/>
              </a:ext>
            </a:extLst>
          </p:cNvPr>
          <p:cNvSpPr txBox="1"/>
          <p:nvPr/>
        </p:nvSpPr>
        <p:spPr>
          <a:xfrm>
            <a:off x="4278174" y="6493262"/>
            <a:ext cx="182378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>
                <a:ea typeface="等线"/>
              </a:rPr>
              <a:t>(</a:t>
            </a:r>
            <a:r>
              <a:rPr lang="en-US">
                <a:ea typeface="+mn-lt"/>
                <a:cs typeface="+mn-lt"/>
              </a:rPr>
              <a:t>Fu</a:t>
            </a:r>
            <a:r>
              <a:rPr lang="en-US" b="1" dirty="0">
                <a:ea typeface="+mn-lt"/>
                <a:cs typeface="+mn-lt"/>
              </a:rPr>
              <a:t> </a:t>
            </a:r>
            <a:r>
              <a:rPr lang="en-US" altLang="zh-CN">
                <a:ea typeface="+mn-lt"/>
                <a:cs typeface="+mn-lt"/>
              </a:rPr>
              <a:t>et al</a:t>
            </a:r>
            <a:r>
              <a:rPr lang="en-US" altLang="zh-CN" dirty="0">
                <a:ea typeface="等线"/>
              </a:rPr>
              <a:t>., 2020) </a:t>
            </a:r>
            <a:endParaRPr lang="en-US" altLang="zh-CN" i="1">
              <a:ea typeface="+mn-lt"/>
              <a:cs typeface="+mn-lt"/>
            </a:endParaRPr>
          </a:p>
        </p:txBody>
      </p:sp>
      <p:pic>
        <p:nvPicPr>
          <p:cNvPr id="11" name="图片 11" descr="地图&#10;&#10;已自动生成说明">
            <a:extLst>
              <a:ext uri="{FF2B5EF4-FFF2-40B4-BE49-F238E27FC236}">
                <a16:creationId xmlns:a16="http://schemas.microsoft.com/office/drawing/2014/main" id="{7D19905B-83EE-439D-9999-EE2D9621C5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757" b="381"/>
          <a:stretch/>
        </p:blipFill>
        <p:spPr>
          <a:xfrm>
            <a:off x="9102879" y="4022155"/>
            <a:ext cx="3095167" cy="2832665"/>
          </a:xfrm>
          <a:prstGeom prst="rect">
            <a:avLst/>
          </a:prstGeom>
        </p:spPr>
      </p:pic>
      <p:pic>
        <p:nvPicPr>
          <p:cNvPr id="12" name="图片 12" descr="图表, 直方图&#10;&#10;已自动生成说明">
            <a:extLst>
              <a:ext uri="{FF2B5EF4-FFF2-40B4-BE49-F238E27FC236}">
                <a16:creationId xmlns:a16="http://schemas.microsoft.com/office/drawing/2014/main" id="{50CF0DA0-0949-4FFF-A266-98D19F276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8210" y="-2246"/>
            <a:ext cx="3178628" cy="4032207"/>
          </a:xfrm>
          <a:prstGeom prst="rect">
            <a:avLst/>
          </a:prstGeom>
        </p:spPr>
      </p:pic>
      <p:pic>
        <p:nvPicPr>
          <p:cNvPr id="13" name="图片 13" descr="地图&#10;&#10;已自动生成说明">
            <a:extLst>
              <a:ext uri="{FF2B5EF4-FFF2-40B4-BE49-F238E27FC236}">
                <a16:creationId xmlns:a16="http://schemas.microsoft.com/office/drawing/2014/main" id="{60C38335-BE7A-4CF3-A6A0-19CD05698C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27" r="171" b="368"/>
          <a:stretch/>
        </p:blipFill>
        <p:spPr>
          <a:xfrm>
            <a:off x="6054876" y="4022151"/>
            <a:ext cx="3046813" cy="284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491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68B893-F0F8-4E4B-86FB-61387C1E2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Questions?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50BA0A-D1F4-4E24-AAC0-1B200F8EE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297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宽屏</PresentationFormat>
  <Slides>9</Slides>
  <Notes>5</Notes>
  <HiddenSlides>0</HiddenSlide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11" baseType="lpstr">
      <vt:lpstr>Office 主题​​</vt:lpstr>
      <vt:lpstr>Office 主题​​</vt:lpstr>
      <vt:lpstr>NH3 over USA, India and China</vt:lpstr>
      <vt:lpstr>Progress &amp; Plan</vt:lpstr>
      <vt:lpstr>Analysis </vt:lpstr>
      <vt:lpstr>litreature</vt:lpstr>
      <vt:lpstr>Atmospheric NH3 over India, 2008-2016</vt:lpstr>
      <vt:lpstr>Atmospheric NH3 over India, 2008-2016</vt:lpstr>
      <vt:lpstr>Atmospheric NH3 over India, 2008-2016</vt:lpstr>
      <vt:lpstr>NH3 emission in China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revision>390</cp:revision>
  <dcterms:created xsi:type="dcterms:W3CDTF">2020-10-29T01:45:10Z</dcterms:created>
  <dcterms:modified xsi:type="dcterms:W3CDTF">2021-05-12T08:57:53Z</dcterms:modified>
</cp:coreProperties>
</file>